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Noto Sans JP Bold" panose="020B0604020202020204" charset="-128"/>
      <p:regular r:id="rId25"/>
    </p:embeddedFont>
    <p:embeddedFont>
      <p:font typeface="UDモトヤシーダ" panose="020B0604020202020204" charset="-128"/>
      <p:regular r:id="rId26"/>
    </p:embeddedFont>
    <p:embeddedFont>
      <p:font typeface="UDモトヤシーダ Bold" panose="020B0604020202020204" charset="-128"/>
      <p:regular r:id="rId27"/>
    </p:embeddedFont>
    <p:embeddedFont>
      <p:font typeface="UDモトヤ明朝 Bold" panose="020B0604020202020204" charset="-128"/>
      <p:regular r:id="rId28"/>
    </p:embeddedFont>
    <p:embeddedFont>
      <p:font typeface="Roboto Mono Bold" panose="00000009000000000000" pitchFamily="49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C30571-4BD6-4F86-8851-541584811B49}" v="74" dt="2024-03-31T14:35:46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558219" cy="10845498"/>
          </a:xfrm>
          <a:custGeom>
            <a:avLst/>
            <a:gdLst/>
            <a:ahLst/>
            <a:cxnLst/>
            <a:rect l="l" t="t" r="r" b="b"/>
            <a:pathLst>
              <a:path w="20558219" h="10845498">
                <a:moveTo>
                  <a:pt x="0" y="0"/>
                </a:moveTo>
                <a:lnTo>
                  <a:pt x="20558219" y="0"/>
                </a:lnTo>
                <a:lnTo>
                  <a:pt x="20558219" y="10845498"/>
                </a:lnTo>
                <a:lnTo>
                  <a:pt x="0" y="10845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746445"/>
            <a:ext cx="2741242" cy="2794111"/>
          </a:xfrm>
          <a:custGeom>
            <a:avLst/>
            <a:gdLst/>
            <a:ahLst/>
            <a:cxnLst/>
            <a:rect l="l" t="t" r="r" b="b"/>
            <a:pathLst>
              <a:path w="2741242" h="2794111">
                <a:moveTo>
                  <a:pt x="0" y="0"/>
                </a:moveTo>
                <a:lnTo>
                  <a:pt x="2741242" y="0"/>
                </a:lnTo>
                <a:lnTo>
                  <a:pt x="2741242" y="2794110"/>
                </a:lnTo>
                <a:lnTo>
                  <a:pt x="0" y="2794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589498"/>
            <a:ext cx="16230600" cy="1628779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3728"/>
              </a:lnSpc>
            </a:pPr>
            <a:r>
              <a:rPr lang="en-US" sz="9600" dirty="0" err="1">
                <a:solidFill>
                  <a:srgbClr val="FEA002"/>
                </a:solidFill>
                <a:ea typeface="UDモトヤシーダ Bold"/>
              </a:rPr>
              <a:t>ゲーム感覚で遊んで学べる</a:t>
            </a:r>
            <a:r>
              <a:rPr lang="en-US" sz="9600" dirty="0">
                <a:solidFill>
                  <a:srgbClr val="FEA002"/>
                </a:solidFill>
                <a:ea typeface="UDモトヤシーダ Bold"/>
              </a:rPr>
              <a:t>！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652641"/>
            <a:ext cx="16230600" cy="260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8"/>
              </a:lnSpc>
            </a:pPr>
            <a:r>
              <a:rPr lang="en-US" sz="9600">
                <a:solidFill>
                  <a:srgbClr val="FEA002"/>
                </a:solidFill>
                <a:ea typeface="UDモトヤシーダ Bold"/>
              </a:rPr>
              <a:t>グラレコ道場ワークショップ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610" y="224044"/>
            <a:ext cx="14079512" cy="10030854"/>
          </a:xfrm>
          <a:custGeom>
            <a:avLst/>
            <a:gdLst/>
            <a:ahLst/>
            <a:cxnLst/>
            <a:rect l="l" t="t" r="r" b="b"/>
            <a:pathLst>
              <a:path w="14079512" h="10030854">
                <a:moveTo>
                  <a:pt x="0" y="0"/>
                </a:moveTo>
                <a:lnTo>
                  <a:pt x="14079513" y="0"/>
                </a:lnTo>
                <a:lnTo>
                  <a:pt x="14079513" y="10030854"/>
                </a:lnTo>
                <a:lnTo>
                  <a:pt x="0" y="10030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361495" y="1004744"/>
            <a:ext cx="2897805" cy="2936701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8568"/>
              </a:lnSpc>
            </a:pPr>
            <a:r>
              <a:rPr lang="en-US" sz="7200" spc="388" dirty="0" err="1">
                <a:solidFill>
                  <a:srgbClr val="000000"/>
                </a:solidFill>
                <a:ea typeface="UDモトヤシーダ Bold"/>
              </a:rPr>
              <a:t>やってみよう</a:t>
            </a:r>
            <a:endParaRPr lang="en-US" sz="7200" spc="388" dirty="0" err="1">
              <a:solidFill>
                <a:srgbClr val="000000"/>
              </a:solidFill>
              <a:ea typeface="UDモトヤシーダ Bold"/>
              <a:cs typeface="Calibri"/>
            </a:endParaRPr>
          </a:p>
          <a:p>
            <a:pPr algn="ctr">
              <a:lnSpc>
                <a:spcPts val="5712"/>
              </a:lnSpc>
            </a:pPr>
            <a:r>
              <a:rPr lang="en-US" sz="4800" spc="259" dirty="0">
                <a:solidFill>
                  <a:srgbClr val="000000"/>
                </a:solidFill>
                <a:latin typeface="UDモトヤシーダ Bold"/>
                <a:ea typeface="UDモトヤシーダ Bold"/>
              </a:rPr>
              <a:t>(12分間)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516100" y="5550888"/>
            <a:ext cx="2743200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ea typeface="Noto Sans JP Bold"/>
              </a:rPr>
              <a:t>口角上げて！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83780" y="7783266"/>
            <a:ext cx="2286000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ea typeface="Noto Sans JP Bold"/>
              </a:rPr>
              <a:t>話続けて！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057947"/>
            <a:ext cx="16230600" cy="200471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dirty="0" err="1">
                <a:solidFill>
                  <a:srgbClr val="FFFFFF"/>
                </a:solidFill>
                <a:ea typeface="UDモトヤシーダ Bold"/>
              </a:rPr>
              <a:t>グラレコ道場を体験</a:t>
            </a:r>
            <a:r>
              <a:rPr lang="en-US" sz="12000" dirty="0">
                <a:solidFill>
                  <a:srgbClr val="FFFFFF"/>
                </a:solidFill>
                <a:ea typeface="UDモトヤシーダ Bold"/>
              </a:rPr>
              <a:t>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6880" y="270701"/>
            <a:ext cx="7295565" cy="10016299"/>
          </a:xfrm>
          <a:custGeom>
            <a:avLst/>
            <a:gdLst/>
            <a:ahLst/>
            <a:cxnLst/>
            <a:rect l="l" t="t" r="r" b="b"/>
            <a:pathLst>
              <a:path w="7295565" h="10016299">
                <a:moveTo>
                  <a:pt x="0" y="0"/>
                </a:moveTo>
                <a:lnTo>
                  <a:pt x="7295566" y="0"/>
                </a:lnTo>
                <a:lnTo>
                  <a:pt x="7295566" y="10016299"/>
                </a:lnTo>
                <a:lnTo>
                  <a:pt x="0" y="10016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792452">
            <a:off x="2785704" y="7249454"/>
            <a:ext cx="2000114" cy="228584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579862" y="3579362"/>
            <a:ext cx="3128277" cy="3128277"/>
            <a:chOff x="0" y="0"/>
            <a:chExt cx="4171036" cy="41710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71036" cy="4171036"/>
            </a:xfrm>
            <a:custGeom>
              <a:avLst/>
              <a:gdLst/>
              <a:ahLst/>
              <a:cxnLst/>
              <a:rect l="l" t="t" r="r" b="b"/>
              <a:pathLst>
                <a:path w="4171036" h="4171036">
                  <a:moveTo>
                    <a:pt x="0" y="0"/>
                  </a:moveTo>
                  <a:lnTo>
                    <a:pt x="4171036" y="0"/>
                  </a:lnTo>
                  <a:lnTo>
                    <a:pt x="4171036" y="4171036"/>
                  </a:lnTo>
                  <a:lnTo>
                    <a:pt x="0" y="4171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5400000">
            <a:off x="2498084" y="4589922"/>
            <a:ext cx="2575352" cy="796018"/>
          </a:xfrm>
          <a:custGeom>
            <a:avLst/>
            <a:gdLst/>
            <a:ahLst/>
            <a:cxnLst/>
            <a:rect l="l" t="t" r="r" b="b"/>
            <a:pathLst>
              <a:path w="2575352" h="796018">
                <a:moveTo>
                  <a:pt x="0" y="0"/>
                </a:moveTo>
                <a:lnTo>
                  <a:pt x="2575352" y="0"/>
                </a:lnTo>
                <a:lnTo>
                  <a:pt x="2575352" y="796018"/>
                </a:lnTo>
                <a:lnTo>
                  <a:pt x="0" y="796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142099" y="2456451"/>
            <a:ext cx="9010362" cy="61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98"/>
              </a:lnSpc>
            </a:pPr>
            <a:r>
              <a:rPr lang="en-US" sz="4200" spc="226">
                <a:solidFill>
                  <a:srgbClr val="000000"/>
                </a:solidFill>
                <a:latin typeface="Roboto Mono Bold"/>
              </a:rPr>
              <a:t>https:/edu-c.org/grarec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17962" y="917793"/>
            <a:ext cx="9641338" cy="133645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r">
              <a:lnSpc>
                <a:spcPts val="11200"/>
              </a:lnSpc>
            </a:pPr>
            <a:r>
              <a:rPr lang="en-US" sz="8000" spc="48" dirty="0" err="1">
                <a:solidFill>
                  <a:srgbClr val="000000"/>
                </a:solidFill>
                <a:ea typeface="UDモトヤシーダ Bold"/>
              </a:rPr>
              <a:t>グラレコ道場にいく</a:t>
            </a:r>
            <a:endParaRPr lang="en-US" sz="8000" spc="48" dirty="0" err="1">
              <a:solidFill>
                <a:srgbClr val="000000"/>
              </a:solidFill>
              <a:ea typeface="UDモトヤシーダ Bold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4875" y="547378"/>
            <a:ext cx="8869125" cy="9618517"/>
            <a:chOff x="0" y="0"/>
            <a:chExt cx="2335901" cy="2533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901" cy="2533272"/>
            </a:xfrm>
            <a:custGeom>
              <a:avLst/>
              <a:gdLst/>
              <a:ahLst/>
              <a:cxnLst/>
              <a:rect l="l" t="t" r="r" b="b"/>
              <a:pathLst>
                <a:path w="2335901" h="2533272">
                  <a:moveTo>
                    <a:pt x="0" y="0"/>
                  </a:moveTo>
                  <a:lnTo>
                    <a:pt x="2335901" y="0"/>
                  </a:lnTo>
                  <a:lnTo>
                    <a:pt x="2335901" y="2533272"/>
                  </a:lnTo>
                  <a:lnTo>
                    <a:pt x="0" y="25332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35901" cy="2580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72249" y="925667"/>
            <a:ext cx="7487051" cy="1073948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just">
              <a:lnSpc>
                <a:spcPts val="8959"/>
              </a:lnSpc>
            </a:pPr>
            <a:r>
              <a:rPr lang="en-US" sz="6399" u="sng">
                <a:solidFill>
                  <a:srgbClr val="000000"/>
                </a:solidFill>
                <a:ea typeface="UDモトヤ明朝 Bold"/>
              </a:rPr>
              <a:t>指導者のみなさまへ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90682" y="2285459"/>
            <a:ext cx="7868618" cy="679179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ea typeface="UDモトヤ明朝 Bold"/>
              </a:rPr>
              <a:t>「</a:t>
            </a:r>
            <a:r>
              <a:rPr lang="en-US" sz="4800" dirty="0" err="1">
                <a:solidFill>
                  <a:srgbClr val="000000"/>
                </a:solidFill>
                <a:ea typeface="UDモトヤ明朝 Bold"/>
              </a:rPr>
              <a:t>グラレコ道場」を画面共有して、操作方法を見せます</a:t>
            </a:r>
            <a:endParaRPr lang="en-US" sz="4800" dirty="0" err="1">
              <a:solidFill>
                <a:srgbClr val="000000"/>
              </a:solidFill>
              <a:ea typeface="UDモトヤ明朝 Bold"/>
              <a:cs typeface="Calibri"/>
            </a:endParaRPr>
          </a:p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ea typeface="UDモトヤ明朝 Bold"/>
              </a:rPr>
              <a:t>子どもにも同じ操作をしてもらいます</a:t>
            </a:r>
            <a:endParaRPr lang="en-US" sz="4800" dirty="0" err="1">
              <a:solidFill>
                <a:srgbClr val="000000"/>
              </a:solidFill>
              <a:ea typeface="UDモトヤ明朝 Bold"/>
              <a:cs typeface="Calibri"/>
            </a:endParaRPr>
          </a:p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UDモトヤ明朝 Bold"/>
                <a:ea typeface="UDモトヤ明朝 Bold"/>
              </a:rPr>
              <a:t>①</a:t>
            </a:r>
            <a:r>
              <a:rPr lang="en-US" sz="4800" dirty="0" err="1">
                <a:solidFill>
                  <a:srgbClr val="000000"/>
                </a:solidFill>
                <a:latin typeface="UDモトヤ明朝 Bold"/>
                <a:ea typeface="UDモトヤ明朝 Bold"/>
              </a:rPr>
              <a:t>パズル</a:t>
            </a:r>
            <a:r>
              <a:rPr lang="en-US" sz="4800" dirty="0">
                <a:solidFill>
                  <a:srgbClr val="000000"/>
                </a:solidFill>
                <a:latin typeface="UDモトヤ明朝 Bold"/>
                <a:ea typeface="UDモトヤ明朝 Bold"/>
              </a:rPr>
              <a:t>、②クイズの2つの典型パターンを体験してもらいます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3487" y="781050"/>
            <a:ext cx="8550513" cy="436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UDモトヤシーダ Bold"/>
                <a:ea typeface="UDモトヤシーダ Bold"/>
              </a:rPr>
              <a:t>①しこうさくご体験(パズル)</a:t>
            </a:r>
          </a:p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ea typeface="UDモトヤシーダ"/>
              </a:rPr>
              <a:t>かいてみるのじゃ</a:t>
            </a:r>
          </a:p>
          <a:p>
            <a:pPr marL="1813560" lvl="2" indent="-604520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ea typeface="UDモトヤシーダ"/>
              </a:rPr>
              <a:t>ヒト：前方後円墳さん</a:t>
            </a:r>
          </a:p>
          <a:p>
            <a:pPr marL="2720340" lvl="3" indent="-680085">
              <a:lnSpc>
                <a:spcPts val="5880"/>
              </a:lnSpc>
              <a:buFont typeface="Arial"/>
              <a:buChar char="￭"/>
            </a:pPr>
            <a:r>
              <a:rPr lang="en-US" sz="4200">
                <a:solidFill>
                  <a:srgbClr val="000000"/>
                </a:solidFill>
                <a:ea typeface="UDモトヤシーダ"/>
              </a:rPr>
              <a:t>いろんな向きの顔をかくのじゃ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3487" y="5093231"/>
            <a:ext cx="8550513" cy="287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UDモトヤシーダ Bold"/>
                <a:ea typeface="UDモトヤシーダ Bold"/>
              </a:rPr>
              <a:t>②といとこたえ体験(クイズ)</a:t>
            </a:r>
          </a:p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ea typeface="UDモトヤシーダ"/>
              </a:rPr>
              <a:t>りかいするのじゃ</a:t>
            </a:r>
          </a:p>
          <a:p>
            <a:pPr marL="1813560" lvl="2" indent="-604520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ea typeface="UDモトヤシーダ"/>
              </a:rPr>
              <a:t>グラレコってなんだろう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057947"/>
            <a:ext cx="16230600" cy="200471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ea typeface="UDモトヤシーダ Bold"/>
              </a:rPr>
              <a:t>休憩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7640" y="862309"/>
            <a:ext cx="16001660" cy="200471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>
              <a:lnSpc>
                <a:spcPts val="16800"/>
              </a:lnSpc>
            </a:pPr>
            <a:r>
              <a:rPr lang="en-US" sz="12000">
                <a:solidFill>
                  <a:srgbClr val="FEA002"/>
                </a:solidFill>
                <a:ea typeface="UDモトヤシーダ Bold"/>
              </a:rPr>
              <a:t>ストレッチで気分転換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7402830"/>
            <a:ext cx="16001660" cy="185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EA002"/>
                </a:solidFill>
                <a:ea typeface="UDモトヤシーダ Bold"/>
              </a:rPr>
              <a:t>【指導者のみなさまへ】</a:t>
            </a:r>
          </a:p>
          <a:p>
            <a:pPr>
              <a:lnSpc>
                <a:spcPts val="5880"/>
              </a:lnSpc>
            </a:pPr>
            <a:r>
              <a:rPr lang="en-US" sz="4200">
                <a:solidFill>
                  <a:srgbClr val="FEA002"/>
                </a:solidFill>
                <a:ea typeface="UDモトヤシーダ Bold"/>
              </a:rPr>
              <a:t>　可能であればコンピュータの前から離れるように促します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799247"/>
            <a:ext cx="16230600" cy="200471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ea typeface="UDモトヤシーダ Bold"/>
              </a:rPr>
              <a:t>ランダムトレーニング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6880" y="270701"/>
            <a:ext cx="7295565" cy="10016299"/>
          </a:xfrm>
          <a:custGeom>
            <a:avLst/>
            <a:gdLst/>
            <a:ahLst/>
            <a:cxnLst/>
            <a:rect l="l" t="t" r="r" b="b"/>
            <a:pathLst>
              <a:path w="7295565" h="10016299">
                <a:moveTo>
                  <a:pt x="0" y="0"/>
                </a:moveTo>
                <a:lnTo>
                  <a:pt x="7295566" y="0"/>
                </a:lnTo>
                <a:lnTo>
                  <a:pt x="7295566" y="10016299"/>
                </a:lnTo>
                <a:lnTo>
                  <a:pt x="0" y="10016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756090">
            <a:off x="4325769" y="7264671"/>
            <a:ext cx="2000114" cy="2285844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5400000">
            <a:off x="2498084" y="4589922"/>
            <a:ext cx="2575352" cy="796018"/>
          </a:xfrm>
          <a:custGeom>
            <a:avLst/>
            <a:gdLst/>
            <a:ahLst/>
            <a:cxnLst/>
            <a:rect l="l" t="t" r="r" b="b"/>
            <a:pathLst>
              <a:path w="2575352" h="796018">
                <a:moveTo>
                  <a:pt x="0" y="0"/>
                </a:moveTo>
                <a:lnTo>
                  <a:pt x="2575352" y="0"/>
                </a:lnTo>
                <a:lnTo>
                  <a:pt x="2575352" y="796018"/>
                </a:lnTo>
                <a:lnTo>
                  <a:pt x="0" y="796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42446" y="1028700"/>
            <a:ext cx="9716854" cy="2303896"/>
          </a:xfrm>
          <a:custGeom>
            <a:avLst/>
            <a:gdLst/>
            <a:ahLst/>
            <a:cxnLst/>
            <a:rect l="l" t="t" r="r" b="b"/>
            <a:pathLst>
              <a:path w="9716854" h="2303896">
                <a:moveTo>
                  <a:pt x="0" y="0"/>
                </a:moveTo>
                <a:lnTo>
                  <a:pt x="9716854" y="0"/>
                </a:lnTo>
                <a:lnTo>
                  <a:pt x="9716854" y="2303896"/>
                </a:lnTo>
                <a:lnTo>
                  <a:pt x="0" y="2303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990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542446" y="4129247"/>
            <a:ext cx="9716854" cy="5096010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 spc="28" dirty="0" err="1">
                <a:solidFill>
                  <a:srgbClr val="000000"/>
                </a:solidFill>
                <a:ea typeface="UDモトヤシーダ Bold"/>
              </a:rPr>
              <a:t>指示された自己採点表を開き名前を記入</a:t>
            </a:r>
            <a:endParaRPr lang="en-US" sz="4800" spc="28" dirty="0" err="1">
              <a:solidFill>
                <a:srgbClr val="000000"/>
              </a:solidFill>
              <a:ea typeface="UDモトヤシーダ Bold"/>
              <a:cs typeface="Calibri"/>
            </a:endParaRPr>
          </a:p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 spc="28" dirty="0" err="1">
                <a:solidFill>
                  <a:srgbClr val="000000"/>
                </a:solidFill>
                <a:latin typeface="UDモトヤシーダ Bold"/>
                <a:ea typeface="UDモトヤシーダ Bold"/>
              </a:rPr>
              <a:t>スタートの掛け声とともにラウンダムトレーニング開始</a:t>
            </a:r>
            <a:r>
              <a:rPr lang="en-US" sz="4800" spc="28" dirty="0">
                <a:solidFill>
                  <a:srgbClr val="000000"/>
                </a:solidFill>
                <a:latin typeface="UDモトヤシーダ Bold"/>
                <a:ea typeface="UDモトヤシーダ Bold"/>
              </a:rPr>
              <a:t>(20分)</a:t>
            </a:r>
          </a:p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 spc="28" dirty="0" err="1">
                <a:solidFill>
                  <a:srgbClr val="000000"/>
                </a:solidFill>
                <a:ea typeface="UDモトヤシーダ Bold"/>
              </a:rPr>
              <a:t>トレーニング終了ごとに①時間点</a:t>
            </a:r>
            <a:r>
              <a:rPr lang="en-US" sz="4800" spc="28" dirty="0">
                <a:solidFill>
                  <a:srgbClr val="000000"/>
                </a:solidFill>
                <a:ea typeface="UDモトヤシーダ Bold"/>
              </a:rPr>
              <a:t>、②</a:t>
            </a:r>
            <a:r>
              <a:rPr lang="en-US" sz="4800" spc="28" dirty="0" err="1">
                <a:solidFill>
                  <a:srgbClr val="000000"/>
                </a:solidFill>
                <a:ea typeface="UDモトヤシーダ Bold"/>
              </a:rPr>
              <a:t>技術点の星の数を記入</a:t>
            </a:r>
            <a:endParaRPr lang="en-US" sz="4800" spc="28" dirty="0" err="1">
              <a:solidFill>
                <a:srgbClr val="000000"/>
              </a:solidFill>
              <a:ea typeface="UDモトヤシーダ Bold"/>
              <a:cs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783609" y="1935659"/>
            <a:ext cx="1841636" cy="1607681"/>
            <a:chOff x="0" y="0"/>
            <a:chExt cx="485040" cy="4234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5040" cy="423422"/>
            </a:xfrm>
            <a:custGeom>
              <a:avLst/>
              <a:gdLst/>
              <a:ahLst/>
              <a:cxnLst/>
              <a:rect l="l" t="t" r="r" b="b"/>
              <a:pathLst>
                <a:path w="485040" h="423422">
                  <a:moveTo>
                    <a:pt x="211711" y="0"/>
                  </a:moveTo>
                  <a:lnTo>
                    <a:pt x="273329" y="0"/>
                  </a:lnTo>
                  <a:cubicBezTo>
                    <a:pt x="390254" y="0"/>
                    <a:pt x="485040" y="94786"/>
                    <a:pt x="485040" y="211711"/>
                  </a:cubicBezTo>
                  <a:lnTo>
                    <a:pt x="485040" y="211711"/>
                  </a:lnTo>
                  <a:cubicBezTo>
                    <a:pt x="485040" y="267860"/>
                    <a:pt x="462735" y="321710"/>
                    <a:pt x="423031" y="361414"/>
                  </a:cubicBezTo>
                  <a:cubicBezTo>
                    <a:pt x="383328" y="401117"/>
                    <a:pt x="329478" y="423422"/>
                    <a:pt x="273329" y="423422"/>
                  </a:cubicBezTo>
                  <a:lnTo>
                    <a:pt x="211711" y="423422"/>
                  </a:lnTo>
                  <a:cubicBezTo>
                    <a:pt x="155562" y="423422"/>
                    <a:pt x="101712" y="401117"/>
                    <a:pt x="62009" y="361414"/>
                  </a:cubicBezTo>
                  <a:cubicBezTo>
                    <a:pt x="22305" y="321710"/>
                    <a:pt x="0" y="267860"/>
                    <a:pt x="0" y="211711"/>
                  </a:cubicBezTo>
                  <a:lnTo>
                    <a:pt x="0" y="211711"/>
                  </a:lnTo>
                  <a:cubicBezTo>
                    <a:pt x="0" y="155562"/>
                    <a:pt x="22305" y="101712"/>
                    <a:pt x="62009" y="62009"/>
                  </a:cubicBezTo>
                  <a:cubicBezTo>
                    <a:pt x="101712" y="22305"/>
                    <a:pt x="155562" y="0"/>
                    <a:pt x="211711" y="0"/>
                  </a:cubicBezTo>
                  <a:close/>
                </a:path>
              </a:pathLst>
            </a:custGeom>
            <a:solidFill>
              <a:srgbClr val="FF66C4">
                <a:alpha val="4000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85040" cy="471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042096"/>
            <a:ext cx="9491978" cy="4216204"/>
          </a:xfrm>
          <a:custGeom>
            <a:avLst/>
            <a:gdLst/>
            <a:ahLst/>
            <a:cxnLst/>
            <a:rect l="l" t="t" r="r" b="b"/>
            <a:pathLst>
              <a:path w="9491978" h="4216204">
                <a:moveTo>
                  <a:pt x="0" y="0"/>
                </a:moveTo>
                <a:lnTo>
                  <a:pt x="9491978" y="0"/>
                </a:lnTo>
                <a:lnTo>
                  <a:pt x="9491978" y="4216204"/>
                </a:lnTo>
                <a:lnTo>
                  <a:pt x="0" y="42162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10369"/>
            <a:ext cx="9617517" cy="191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80"/>
              </a:lnSpc>
            </a:pPr>
            <a:r>
              <a:rPr lang="en-US" sz="7200" u="sng">
                <a:solidFill>
                  <a:srgbClr val="000000"/>
                </a:solidFill>
                <a:ea typeface="UDモトヤ明朝 Bold"/>
              </a:rPr>
              <a:t>指導者のみなさまへ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46217" y="1198245"/>
            <a:ext cx="6613083" cy="8060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ea typeface="UDモトヤ明朝 Bold"/>
              </a:rPr>
              <a:t>素材集の</a:t>
            </a:r>
            <a:r>
              <a:rPr lang="en-US" sz="4800" u="sng">
                <a:solidFill>
                  <a:srgbClr val="000000"/>
                </a:solidFill>
                <a:ea typeface="UDモトヤ明朝 Bold"/>
              </a:rPr>
              <a:t>自己採点表</a:t>
            </a:r>
            <a:r>
              <a:rPr lang="en-US" sz="4800">
                <a:solidFill>
                  <a:srgbClr val="000000"/>
                </a:solidFill>
                <a:ea typeface="UDモトヤ明朝 Bold"/>
              </a:rPr>
              <a:t>を表計算のワークシートで人数分用意します</a:t>
            </a:r>
          </a:p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 u="sng">
                <a:solidFill>
                  <a:srgbClr val="000000"/>
                </a:solidFill>
                <a:ea typeface="UDモトヤ明朝 Bold"/>
              </a:rPr>
              <a:t>集計表</a:t>
            </a:r>
            <a:r>
              <a:rPr lang="en-US" sz="4800">
                <a:solidFill>
                  <a:srgbClr val="000000"/>
                </a:solidFill>
                <a:latin typeface="UDモトヤ明朝 Bold"/>
                <a:ea typeface="UDモトヤ明朝 Bold"/>
              </a:rPr>
              <a:t>の学習者の番号の行にA2:I2の結果をコピーします</a:t>
            </a:r>
          </a:p>
          <a:p>
            <a:pPr marL="1036320" lvl="1" indent="-518160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ea typeface="UDモトヤ明朝 Bold"/>
              </a:rPr>
              <a:t>自動的に順位が計算されます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2358298"/>
            <a:ext cx="9491978" cy="2250577"/>
          </a:xfrm>
          <a:custGeom>
            <a:avLst/>
            <a:gdLst/>
            <a:ahLst/>
            <a:cxnLst/>
            <a:rect l="l" t="t" r="r" b="b"/>
            <a:pathLst>
              <a:path w="9491978" h="2250577">
                <a:moveTo>
                  <a:pt x="0" y="0"/>
                </a:moveTo>
                <a:lnTo>
                  <a:pt x="9491978" y="0"/>
                </a:lnTo>
                <a:lnTo>
                  <a:pt x="9491978" y="2250577"/>
                </a:lnTo>
                <a:lnTo>
                  <a:pt x="0" y="2250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9905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81520"/>
            <a:ext cx="16230600" cy="409400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dirty="0" err="1">
                <a:solidFill>
                  <a:srgbClr val="FFFFFF"/>
                </a:solidFill>
                <a:ea typeface="UDモトヤシーダ Bold"/>
              </a:rPr>
              <a:t>リフレクション</a:t>
            </a:r>
            <a:endParaRPr lang="en-US" sz="12000" dirty="0" err="1">
              <a:solidFill>
                <a:srgbClr val="FFFFFF"/>
              </a:solidFill>
              <a:ea typeface="UDモトヤシーダ Bold"/>
              <a:cs typeface="Calibri"/>
            </a:endParaRPr>
          </a:p>
          <a:p>
            <a:pPr algn="ctr">
              <a:lnSpc>
                <a:spcPts val="16800"/>
              </a:lnSpc>
            </a:pPr>
            <a:r>
              <a:rPr lang="en-US" sz="12000" dirty="0">
                <a:solidFill>
                  <a:srgbClr val="FFFFFF"/>
                </a:solidFill>
                <a:latin typeface="UDモトヤシーダ Bold"/>
                <a:ea typeface="UDモトヤシーダ Bold"/>
              </a:rPr>
              <a:t>(</a:t>
            </a:r>
            <a:r>
              <a:rPr lang="en-US" sz="12000" dirty="0" err="1">
                <a:solidFill>
                  <a:srgbClr val="FFFFFF"/>
                </a:solidFill>
                <a:latin typeface="UDモトヤシーダ Bold"/>
                <a:ea typeface="UDモトヤシーダ Bold"/>
              </a:rPr>
              <a:t>ふりかえり</a:t>
            </a:r>
            <a:r>
              <a:rPr lang="en-US" sz="12000" dirty="0">
                <a:solidFill>
                  <a:srgbClr val="FFFFFF"/>
                </a:solidFill>
                <a:latin typeface="UDモトヤシーダ Bold"/>
                <a:ea typeface="UDモトヤシーダ Bold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057947"/>
            <a:ext cx="16230600" cy="200471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ea typeface="UDモトヤシーダ Bold"/>
              </a:rPr>
              <a:t>オープニングと挨拶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83183"/>
            <a:ext cx="16230600" cy="1497397"/>
            <a:chOff x="0" y="0"/>
            <a:chExt cx="4274726" cy="394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394376"/>
            </a:xfrm>
            <a:custGeom>
              <a:avLst/>
              <a:gdLst/>
              <a:ahLst/>
              <a:cxnLst/>
              <a:rect l="l" t="t" r="r" b="b"/>
              <a:pathLst>
                <a:path w="4274726" h="394376">
                  <a:moveTo>
                    <a:pt x="4071526" y="0"/>
                  </a:moveTo>
                  <a:cubicBezTo>
                    <a:pt x="4183750" y="0"/>
                    <a:pt x="4274726" y="88284"/>
                    <a:pt x="4274726" y="197188"/>
                  </a:cubicBezTo>
                  <a:cubicBezTo>
                    <a:pt x="4274726" y="306092"/>
                    <a:pt x="4183750" y="394376"/>
                    <a:pt x="4071526" y="394376"/>
                  </a:cubicBezTo>
                  <a:lnTo>
                    <a:pt x="203200" y="394376"/>
                  </a:lnTo>
                  <a:cubicBezTo>
                    <a:pt x="90976" y="394376"/>
                    <a:pt x="0" y="306092"/>
                    <a:pt x="0" y="197188"/>
                  </a:cubicBezTo>
                  <a:cubicBezTo>
                    <a:pt x="0" y="882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44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46035"/>
            <a:ext cx="16230600" cy="1298689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UDモトヤ明朝 Bold"/>
              </a:rPr>
              <a:t>1-2-4-All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4175855"/>
            <a:ext cx="16230600" cy="1497397"/>
            <a:chOff x="0" y="0"/>
            <a:chExt cx="4274726" cy="3943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394376"/>
            </a:xfrm>
            <a:custGeom>
              <a:avLst/>
              <a:gdLst/>
              <a:ahLst/>
              <a:cxnLst/>
              <a:rect l="l" t="t" r="r" b="b"/>
              <a:pathLst>
                <a:path w="4274726" h="394376">
                  <a:moveTo>
                    <a:pt x="4071526" y="0"/>
                  </a:moveTo>
                  <a:cubicBezTo>
                    <a:pt x="4183750" y="0"/>
                    <a:pt x="4274726" y="88284"/>
                    <a:pt x="4274726" y="197188"/>
                  </a:cubicBezTo>
                  <a:cubicBezTo>
                    <a:pt x="4274726" y="306092"/>
                    <a:pt x="4183750" y="394376"/>
                    <a:pt x="4071526" y="394376"/>
                  </a:cubicBezTo>
                  <a:lnTo>
                    <a:pt x="203200" y="394376"/>
                  </a:lnTo>
                  <a:cubicBezTo>
                    <a:pt x="90976" y="394376"/>
                    <a:pt x="0" y="306092"/>
                    <a:pt x="0" y="197188"/>
                  </a:cubicBezTo>
                  <a:cubicBezTo>
                    <a:pt x="0" y="882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74726" cy="44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5968527"/>
            <a:ext cx="16230600" cy="1497397"/>
            <a:chOff x="0" y="0"/>
            <a:chExt cx="4274726" cy="3943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4726" cy="394376"/>
            </a:xfrm>
            <a:custGeom>
              <a:avLst/>
              <a:gdLst/>
              <a:ahLst/>
              <a:cxnLst/>
              <a:rect l="l" t="t" r="r" b="b"/>
              <a:pathLst>
                <a:path w="4274726" h="394376">
                  <a:moveTo>
                    <a:pt x="4071526" y="0"/>
                  </a:moveTo>
                  <a:cubicBezTo>
                    <a:pt x="4183750" y="0"/>
                    <a:pt x="4274726" y="88284"/>
                    <a:pt x="4274726" y="197188"/>
                  </a:cubicBezTo>
                  <a:cubicBezTo>
                    <a:pt x="4274726" y="306092"/>
                    <a:pt x="4183750" y="394376"/>
                    <a:pt x="4071526" y="394376"/>
                  </a:cubicBezTo>
                  <a:lnTo>
                    <a:pt x="203200" y="394376"/>
                  </a:lnTo>
                  <a:cubicBezTo>
                    <a:pt x="90976" y="394376"/>
                    <a:pt x="0" y="306092"/>
                    <a:pt x="0" y="197188"/>
                  </a:cubicBezTo>
                  <a:cubicBezTo>
                    <a:pt x="0" y="882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274726" cy="44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7760903"/>
            <a:ext cx="16230600" cy="1497397"/>
            <a:chOff x="0" y="0"/>
            <a:chExt cx="4274726" cy="3943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74726" cy="394376"/>
            </a:xfrm>
            <a:custGeom>
              <a:avLst/>
              <a:gdLst/>
              <a:ahLst/>
              <a:cxnLst/>
              <a:rect l="l" t="t" r="r" b="b"/>
              <a:pathLst>
                <a:path w="4274726" h="394376">
                  <a:moveTo>
                    <a:pt x="4071526" y="0"/>
                  </a:moveTo>
                  <a:cubicBezTo>
                    <a:pt x="4183750" y="0"/>
                    <a:pt x="4274726" y="88284"/>
                    <a:pt x="4274726" y="197188"/>
                  </a:cubicBezTo>
                  <a:cubicBezTo>
                    <a:pt x="4274726" y="306092"/>
                    <a:pt x="4183750" y="394376"/>
                    <a:pt x="4071526" y="394376"/>
                  </a:cubicBezTo>
                  <a:lnTo>
                    <a:pt x="203200" y="394376"/>
                  </a:lnTo>
                  <a:cubicBezTo>
                    <a:pt x="90976" y="394376"/>
                    <a:pt x="0" y="306092"/>
                    <a:pt x="0" y="197188"/>
                  </a:cubicBezTo>
                  <a:cubicBezTo>
                    <a:pt x="0" y="882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274726" cy="44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2383183"/>
            <a:ext cx="1543050" cy="1497397"/>
            <a:chOff x="0" y="0"/>
            <a:chExt cx="406400" cy="39437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6400" cy="394376"/>
            </a:xfrm>
            <a:custGeom>
              <a:avLst/>
              <a:gdLst/>
              <a:ahLst/>
              <a:cxnLst/>
              <a:rect l="l" t="t" r="r" b="b"/>
              <a:pathLst>
                <a:path w="406400" h="394376">
                  <a:moveTo>
                    <a:pt x="203200" y="0"/>
                  </a:moveTo>
                  <a:cubicBezTo>
                    <a:pt x="315424" y="0"/>
                    <a:pt x="406400" y="88284"/>
                    <a:pt x="406400" y="197188"/>
                  </a:cubicBezTo>
                  <a:cubicBezTo>
                    <a:pt x="406400" y="306092"/>
                    <a:pt x="315424" y="394376"/>
                    <a:pt x="203200" y="394376"/>
                  </a:cubicBezTo>
                  <a:lnTo>
                    <a:pt x="203200" y="394376"/>
                  </a:lnTo>
                  <a:cubicBezTo>
                    <a:pt x="90976" y="394376"/>
                    <a:pt x="0" y="306092"/>
                    <a:pt x="0" y="197188"/>
                  </a:cubicBezTo>
                  <a:cubicBezTo>
                    <a:pt x="0" y="882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897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406400" cy="44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4175855"/>
            <a:ext cx="1543050" cy="1497397"/>
            <a:chOff x="0" y="0"/>
            <a:chExt cx="406400" cy="3943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6400" cy="394376"/>
            </a:xfrm>
            <a:custGeom>
              <a:avLst/>
              <a:gdLst/>
              <a:ahLst/>
              <a:cxnLst/>
              <a:rect l="l" t="t" r="r" b="b"/>
              <a:pathLst>
                <a:path w="406400" h="394376">
                  <a:moveTo>
                    <a:pt x="203200" y="0"/>
                  </a:moveTo>
                  <a:cubicBezTo>
                    <a:pt x="315424" y="0"/>
                    <a:pt x="406400" y="88284"/>
                    <a:pt x="406400" y="197188"/>
                  </a:cubicBezTo>
                  <a:cubicBezTo>
                    <a:pt x="406400" y="306092"/>
                    <a:pt x="315424" y="394376"/>
                    <a:pt x="203200" y="394376"/>
                  </a:cubicBezTo>
                  <a:lnTo>
                    <a:pt x="203200" y="394376"/>
                  </a:lnTo>
                  <a:cubicBezTo>
                    <a:pt x="90976" y="394376"/>
                    <a:pt x="0" y="306092"/>
                    <a:pt x="0" y="197188"/>
                  </a:cubicBezTo>
                  <a:cubicBezTo>
                    <a:pt x="0" y="882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897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406400" cy="442001"/>
            </a:xfrm>
            <a:prstGeom prst="rect">
              <a:avLst/>
            </a:prstGeom>
          </p:spPr>
          <p:txBody>
            <a:bodyPr lIns="50800" tIns="50800" rIns="50800" bIns="50800" rtlCol="0" anchor="b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5968527"/>
            <a:ext cx="1543050" cy="1497397"/>
            <a:chOff x="0" y="0"/>
            <a:chExt cx="406400" cy="39437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6400" cy="394376"/>
            </a:xfrm>
            <a:custGeom>
              <a:avLst/>
              <a:gdLst/>
              <a:ahLst/>
              <a:cxnLst/>
              <a:rect l="l" t="t" r="r" b="b"/>
              <a:pathLst>
                <a:path w="406400" h="394376">
                  <a:moveTo>
                    <a:pt x="203200" y="0"/>
                  </a:moveTo>
                  <a:cubicBezTo>
                    <a:pt x="315424" y="0"/>
                    <a:pt x="406400" y="88284"/>
                    <a:pt x="406400" y="197188"/>
                  </a:cubicBezTo>
                  <a:cubicBezTo>
                    <a:pt x="406400" y="306092"/>
                    <a:pt x="315424" y="394376"/>
                    <a:pt x="203200" y="394376"/>
                  </a:cubicBezTo>
                  <a:lnTo>
                    <a:pt x="203200" y="394376"/>
                  </a:lnTo>
                  <a:cubicBezTo>
                    <a:pt x="90976" y="394376"/>
                    <a:pt x="0" y="306092"/>
                    <a:pt x="0" y="197188"/>
                  </a:cubicBezTo>
                  <a:cubicBezTo>
                    <a:pt x="0" y="882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897A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406400" cy="44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7761199"/>
            <a:ext cx="1543050" cy="1497397"/>
            <a:chOff x="0" y="0"/>
            <a:chExt cx="406400" cy="39437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6400" cy="394376"/>
            </a:xfrm>
            <a:custGeom>
              <a:avLst/>
              <a:gdLst/>
              <a:ahLst/>
              <a:cxnLst/>
              <a:rect l="l" t="t" r="r" b="b"/>
              <a:pathLst>
                <a:path w="406400" h="394376">
                  <a:moveTo>
                    <a:pt x="203200" y="0"/>
                  </a:moveTo>
                  <a:cubicBezTo>
                    <a:pt x="315424" y="0"/>
                    <a:pt x="406400" y="88284"/>
                    <a:pt x="406400" y="197188"/>
                  </a:cubicBezTo>
                  <a:cubicBezTo>
                    <a:pt x="406400" y="306092"/>
                    <a:pt x="315424" y="394376"/>
                    <a:pt x="203200" y="394376"/>
                  </a:cubicBezTo>
                  <a:lnTo>
                    <a:pt x="203200" y="394376"/>
                  </a:lnTo>
                  <a:cubicBezTo>
                    <a:pt x="90976" y="394376"/>
                    <a:pt x="0" y="306092"/>
                    <a:pt x="0" y="197188"/>
                  </a:cubicBezTo>
                  <a:cubicBezTo>
                    <a:pt x="0" y="882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897A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406400" cy="442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90625" y="2261113"/>
            <a:ext cx="1219200" cy="160133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ea typeface="UDモトヤ明朝 Bold"/>
              </a:rPr>
              <a:t>１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19225" y="4118659"/>
            <a:ext cx="762000" cy="1554593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UDモトヤ明朝 Bold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19225" y="5893052"/>
            <a:ext cx="762000" cy="1554593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UDモトヤ明朝 Bold"/>
              </a:rPr>
              <a:t>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25" y="7667741"/>
            <a:ext cx="762000" cy="1554593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FFFFFF"/>
                </a:solidFill>
                <a:latin typeface="UDモトヤ明朝 Bold"/>
              </a:rPr>
              <a:t>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66353" y="2384110"/>
            <a:ext cx="14392947" cy="1437381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25" dirty="0" err="1">
                <a:solidFill>
                  <a:srgbClr val="000000"/>
                </a:solidFill>
                <a:latin typeface="UDモトヤシーダ Bold"/>
                <a:ea typeface="UDモトヤシーダ Bold"/>
              </a:rPr>
              <a:t>ひとりのワーク：グラレコ道場を体験して疑問に思ったこと自分の課題について、グラレコでまとめます</a:t>
            </a:r>
            <a:r>
              <a:rPr lang="en-US" sz="4200" spc="25" dirty="0">
                <a:solidFill>
                  <a:srgbClr val="000000"/>
                </a:solidFill>
                <a:latin typeface="UDモトヤシーダ Bold"/>
                <a:ea typeface="UDモトヤシーダ Bold"/>
              </a:rPr>
              <a:t>(2分)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866353" y="4176783"/>
            <a:ext cx="14392947" cy="1437381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25" dirty="0" err="1">
                <a:solidFill>
                  <a:srgbClr val="000000"/>
                </a:solidFill>
                <a:latin typeface="UDモトヤシーダ Bold"/>
                <a:ea typeface="UDモトヤシーダ Bold"/>
              </a:rPr>
              <a:t>ふたりのワーク：おたがいにグラレコを使って内容を伝え、内容の比較、改善をグラレコでまとめます</a:t>
            </a:r>
            <a:r>
              <a:rPr lang="en-US" sz="4200" spc="25" dirty="0">
                <a:solidFill>
                  <a:srgbClr val="000000"/>
                </a:solidFill>
                <a:latin typeface="UDモトヤシーダ Bold"/>
                <a:ea typeface="UDモトヤシーダ Bold"/>
              </a:rPr>
              <a:t>(3分)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866353" y="5969455"/>
            <a:ext cx="14392947" cy="1437381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25" dirty="0">
                <a:solidFill>
                  <a:srgbClr val="000000"/>
                </a:solidFill>
                <a:latin typeface="UDモトヤシーダ Bold"/>
                <a:ea typeface="UDモトヤシーダ Bold"/>
              </a:rPr>
              <a:t>４人のワーク：おたがいにグラレコを使って内容を伝え、内容の比較、改善、新しいアイデアにまとめます(3分)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866353" y="7762127"/>
            <a:ext cx="14392947" cy="1437381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 spc="25" dirty="0" err="1">
                <a:solidFill>
                  <a:srgbClr val="000000"/>
                </a:solidFill>
                <a:latin typeface="UDモトヤシーダ Bold"/>
                <a:ea typeface="UDモトヤシーダ Bold"/>
              </a:rPr>
              <a:t>全体共有：各チーム</a:t>
            </a:r>
            <a:r>
              <a:rPr lang="en-US" sz="4200" spc="25" dirty="0">
                <a:solidFill>
                  <a:srgbClr val="000000"/>
                </a:solidFill>
                <a:latin typeface="UDモトヤシーダ Bold"/>
                <a:ea typeface="UDモトヤシーダ Bold"/>
              </a:rPr>
              <a:t>(4人)の代表が1分でアイデアを共有します(</a:t>
            </a:r>
            <a:r>
              <a:rPr lang="en-US" sz="4200" spc="25" dirty="0" err="1">
                <a:solidFill>
                  <a:srgbClr val="000000"/>
                </a:solidFill>
                <a:latin typeface="UDモトヤシーダ Bold"/>
                <a:ea typeface="UDモトヤシーダ Bold"/>
              </a:rPr>
              <a:t>話の仮定の共有は不要です</a:t>
            </a:r>
            <a:r>
              <a:rPr lang="en-US" sz="4200" spc="25" dirty="0">
                <a:solidFill>
                  <a:srgbClr val="000000"/>
                </a:solidFill>
                <a:latin typeface="UDモトヤシーダ Bold"/>
                <a:ea typeface="UDモトヤシーダ Bold"/>
              </a:rPr>
              <a:t>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152542"/>
            <a:ext cx="16230600" cy="332007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dirty="0" err="1">
                <a:solidFill>
                  <a:srgbClr val="FFFFFF"/>
                </a:solidFill>
                <a:ea typeface="UDモトヤシーダ Bold"/>
              </a:rPr>
              <a:t>クロージング</a:t>
            </a:r>
            <a:endParaRPr lang="en-US" sz="12000" dirty="0" err="1">
              <a:solidFill>
                <a:srgbClr val="FFFFFF"/>
              </a:solidFill>
              <a:ea typeface="UDモトヤシーダ Bold"/>
              <a:cs typeface="Calibri"/>
            </a:endParaRPr>
          </a:p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FFFFFF"/>
                </a:solidFill>
                <a:latin typeface="UDモトヤシーダ Bold"/>
                <a:ea typeface="UDモトヤシーダ Bold"/>
              </a:rPr>
              <a:t>(</a:t>
            </a:r>
            <a:r>
              <a:rPr lang="en-US" sz="7200" dirty="0" err="1">
                <a:solidFill>
                  <a:srgbClr val="FFFFFF"/>
                </a:solidFill>
                <a:latin typeface="UDモトヤシーダ Bold"/>
                <a:ea typeface="UDモトヤシーダ Bold"/>
              </a:rPr>
              <a:t>アンケート、Q&amp;A</a:t>
            </a:r>
            <a:r>
              <a:rPr lang="en-US" sz="7200" dirty="0">
                <a:solidFill>
                  <a:srgbClr val="FFFFFF"/>
                </a:solidFill>
                <a:latin typeface="UDモトヤシーダ Bold"/>
                <a:ea typeface="UDモトヤシーダ Bold"/>
              </a:rPr>
              <a:t>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7640" y="880668"/>
            <a:ext cx="16001660" cy="174124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>
              <a:lnSpc>
                <a:spcPts val="14560"/>
              </a:lnSpc>
            </a:pPr>
            <a:r>
              <a:rPr lang="en-US" sz="10400" dirty="0" err="1">
                <a:solidFill>
                  <a:srgbClr val="FEA002"/>
                </a:solidFill>
                <a:ea typeface="UDモトヤシーダ Bold"/>
              </a:rPr>
              <a:t>アンケートにご協力下さい</a:t>
            </a:r>
            <a:endParaRPr lang="en-US" sz="10400" dirty="0" err="1">
              <a:solidFill>
                <a:srgbClr val="FEA002"/>
              </a:solidFill>
              <a:ea typeface="UDモトヤシーダ Bold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7640" y="937094"/>
            <a:ext cx="16001660" cy="1684820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>
              <a:lnSpc>
                <a:spcPts val="14560"/>
              </a:lnSpc>
            </a:pPr>
            <a:r>
              <a:rPr lang="en-US" sz="10400" dirty="0" err="1">
                <a:solidFill>
                  <a:srgbClr val="FEA002"/>
                </a:solidFill>
                <a:latin typeface="UDモトヤシーダ Bold"/>
                <a:ea typeface="UDモトヤシーダ Bold"/>
              </a:rPr>
              <a:t>Q&amp;A（質疑応答</a:t>
            </a:r>
            <a:r>
              <a:rPr lang="en-US" sz="10400" dirty="0">
                <a:solidFill>
                  <a:srgbClr val="FEA002"/>
                </a:solidFill>
                <a:latin typeface="UDモトヤシーダ Bold"/>
                <a:ea typeface="UDモトヤシーダ Bold"/>
              </a:rPr>
              <a:t>）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10252"/>
            <a:ext cx="17259300" cy="2772747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dirty="0" err="1">
                <a:solidFill>
                  <a:srgbClr val="FEA002"/>
                </a:solidFill>
                <a:ea typeface="UDモトヤシーダ Bold"/>
              </a:rPr>
              <a:t>グラレコとはその時、その場でかくライブドローイングのこと</a:t>
            </a:r>
            <a:endParaRPr lang="en-US" sz="8000" dirty="0" err="1">
              <a:solidFill>
                <a:srgbClr val="FEA002"/>
              </a:solidFill>
              <a:ea typeface="UDモトヤシーダ Bold"/>
              <a:cs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7980045"/>
            <a:ext cx="16230600" cy="1278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EA002"/>
                </a:solidFill>
                <a:latin typeface="UDモトヤシーダ Bold"/>
                <a:ea typeface="UDモトヤシーダ Bold"/>
              </a:rPr>
              <a:t>講師：楽描人カエルン(カエルン師匠)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10252"/>
            <a:ext cx="16230600" cy="2772747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just">
              <a:lnSpc>
                <a:spcPts val="11200"/>
              </a:lnSpc>
            </a:pPr>
            <a:r>
              <a:rPr lang="en-US" sz="8000" dirty="0" err="1">
                <a:solidFill>
                  <a:srgbClr val="FEA002"/>
                </a:solidFill>
                <a:ea typeface="UDモトヤシーダ Bold"/>
              </a:rPr>
              <a:t>みんなで話し合いながらかく</a:t>
            </a:r>
            <a:endParaRPr lang="en-US" sz="8000" dirty="0" err="1">
              <a:solidFill>
                <a:srgbClr val="FEA002"/>
              </a:solidFill>
              <a:ea typeface="UDモトヤシーダ Bold"/>
              <a:cs typeface="Calibri"/>
            </a:endParaRPr>
          </a:p>
          <a:p>
            <a:pPr algn="just">
              <a:lnSpc>
                <a:spcPts val="11200"/>
              </a:lnSpc>
            </a:pPr>
            <a:r>
              <a:rPr lang="en-US" sz="8000" dirty="0" err="1">
                <a:solidFill>
                  <a:srgbClr val="FEA002"/>
                </a:solidFill>
                <a:ea typeface="UDモトヤシーダ Bold"/>
              </a:rPr>
              <a:t>後で見てわかりやすいようにかく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7384" y="1177227"/>
            <a:ext cx="10354187" cy="7932546"/>
          </a:xfrm>
          <a:custGeom>
            <a:avLst/>
            <a:gdLst/>
            <a:ahLst/>
            <a:cxnLst/>
            <a:rect l="l" t="t" r="r" b="b"/>
            <a:pathLst>
              <a:path w="10354187" h="7932546">
                <a:moveTo>
                  <a:pt x="0" y="0"/>
                </a:moveTo>
                <a:lnTo>
                  <a:pt x="10354188" y="0"/>
                </a:lnTo>
                <a:lnTo>
                  <a:pt x="10354188" y="7932546"/>
                </a:lnTo>
                <a:lnTo>
                  <a:pt x="0" y="7932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759508" y="1050715"/>
            <a:ext cx="6499792" cy="2923877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>
              <a:lnSpc>
                <a:spcPts val="11424"/>
              </a:lnSpc>
            </a:pPr>
            <a:r>
              <a:rPr lang="en-US" sz="9600" spc="518" dirty="0" err="1">
                <a:solidFill>
                  <a:srgbClr val="000000"/>
                </a:solidFill>
                <a:ea typeface="UDモトヤシーダ Bold"/>
              </a:rPr>
              <a:t>繰り返し、遊んで学ぶ</a:t>
            </a:r>
            <a:endParaRPr lang="en-US" sz="9600" spc="518" dirty="0" err="1">
              <a:solidFill>
                <a:srgbClr val="000000"/>
              </a:solidFill>
              <a:ea typeface="UDモトヤシーダ Bold"/>
              <a:cs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59508" y="5403239"/>
            <a:ext cx="6499792" cy="3428968"/>
          </a:xfrm>
          <a:custGeom>
            <a:avLst/>
            <a:gdLst/>
            <a:ahLst/>
            <a:cxnLst/>
            <a:rect l="l" t="t" r="r" b="b"/>
            <a:pathLst>
              <a:path w="6499792" h="3428968">
                <a:moveTo>
                  <a:pt x="0" y="0"/>
                </a:moveTo>
                <a:lnTo>
                  <a:pt x="6499792" y="0"/>
                </a:lnTo>
                <a:lnTo>
                  <a:pt x="6499792" y="3428968"/>
                </a:lnTo>
                <a:lnTo>
                  <a:pt x="0" y="3428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36602" y="4480927"/>
            <a:ext cx="4799907" cy="5806073"/>
          </a:xfrm>
          <a:custGeom>
            <a:avLst/>
            <a:gdLst/>
            <a:ahLst/>
            <a:cxnLst/>
            <a:rect l="l" t="t" r="r" b="b"/>
            <a:pathLst>
              <a:path w="4799907" h="5806073">
                <a:moveTo>
                  <a:pt x="0" y="0"/>
                </a:moveTo>
                <a:lnTo>
                  <a:pt x="4799907" y="0"/>
                </a:lnTo>
                <a:lnTo>
                  <a:pt x="4799907" y="5806073"/>
                </a:lnTo>
                <a:lnTo>
                  <a:pt x="0" y="5806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57640" y="922161"/>
            <a:ext cx="16001660" cy="3557128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r">
              <a:lnSpc>
                <a:spcPts val="14560"/>
              </a:lnSpc>
            </a:pPr>
            <a:r>
              <a:rPr lang="en-US" sz="10400" dirty="0" err="1">
                <a:solidFill>
                  <a:srgbClr val="FEA002"/>
                </a:solidFill>
                <a:latin typeface="UDモトヤシーダ Bold"/>
                <a:ea typeface="UDモトヤシーダ Bold"/>
              </a:rPr>
              <a:t>大切なのはえがお</a:t>
            </a:r>
            <a:r>
              <a:rPr lang="en-US" sz="10400" dirty="0">
                <a:solidFill>
                  <a:srgbClr val="FEA002"/>
                </a:solidFill>
                <a:latin typeface="UDモトヤシーダ Bold"/>
                <a:ea typeface="UDモトヤシーダ Bold"/>
              </a:rPr>
              <a:t>(^_^)</a:t>
            </a:r>
            <a:r>
              <a:rPr lang="en-US" sz="10400" dirty="0" err="1">
                <a:solidFill>
                  <a:srgbClr val="FEA002"/>
                </a:solidFill>
                <a:latin typeface="UDモトヤシーダ Bold"/>
                <a:ea typeface="UDモトヤシーダ Bold"/>
              </a:rPr>
              <a:t>で楽しくかくこと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8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057947"/>
            <a:ext cx="16230600" cy="2004716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dirty="0" err="1">
                <a:solidFill>
                  <a:srgbClr val="FFFFFF"/>
                </a:solidFill>
                <a:ea typeface="UDモトヤシーダ Bold"/>
              </a:rPr>
              <a:t>グラレコ☆チャレンジ</a:t>
            </a:r>
            <a:endParaRPr lang="en-US" sz="12000" dirty="0" err="1">
              <a:solidFill>
                <a:srgbClr val="FFFFFF"/>
              </a:solidFill>
              <a:ea typeface="UDモトヤシーダ Bold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610" y="224044"/>
            <a:ext cx="14079512" cy="10030854"/>
          </a:xfrm>
          <a:custGeom>
            <a:avLst/>
            <a:gdLst/>
            <a:ahLst/>
            <a:cxnLst/>
            <a:rect l="l" t="t" r="r" b="b"/>
            <a:pathLst>
              <a:path w="14079512" h="10030854">
                <a:moveTo>
                  <a:pt x="0" y="0"/>
                </a:moveTo>
                <a:lnTo>
                  <a:pt x="14079513" y="0"/>
                </a:lnTo>
                <a:lnTo>
                  <a:pt x="14079513" y="10030854"/>
                </a:lnTo>
                <a:lnTo>
                  <a:pt x="0" y="10030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361495" y="1022691"/>
            <a:ext cx="2897805" cy="2564805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just">
              <a:lnSpc>
                <a:spcPts val="5712"/>
              </a:lnSpc>
            </a:pPr>
            <a:r>
              <a:rPr lang="en-US" sz="4800" spc="259" dirty="0">
                <a:solidFill>
                  <a:srgbClr val="000000"/>
                </a:solidFill>
                <a:latin typeface="UDモトヤシーダ Bold"/>
                <a:ea typeface="UDモトヤシーダ Bold"/>
              </a:rPr>
              <a:t>12分間で</a:t>
            </a:r>
          </a:p>
          <a:p>
            <a:pPr algn="just">
              <a:lnSpc>
                <a:spcPts val="8568"/>
              </a:lnSpc>
            </a:pPr>
            <a:r>
              <a:rPr lang="en-US" sz="7200" spc="388" dirty="0" err="1">
                <a:solidFill>
                  <a:srgbClr val="000000"/>
                </a:solidFill>
                <a:ea typeface="UDモトヤシーダ Bold"/>
              </a:rPr>
              <a:t>すべて</a:t>
            </a:r>
          </a:p>
          <a:p>
            <a:pPr algn="just">
              <a:lnSpc>
                <a:spcPts val="5712"/>
              </a:lnSpc>
            </a:pPr>
            <a:r>
              <a:rPr lang="en-US" sz="4800" spc="259" dirty="0" err="1">
                <a:solidFill>
                  <a:srgbClr val="000000"/>
                </a:solidFill>
                <a:latin typeface="UDモトヤシーダ Bold"/>
                <a:ea typeface="UDモトヤシーダ Bold"/>
              </a:rPr>
              <a:t>かききる</a:t>
            </a:r>
            <a:r>
              <a:rPr lang="en-US" sz="4800" spc="259" dirty="0">
                <a:solidFill>
                  <a:srgbClr val="000000"/>
                </a:solidFill>
                <a:latin typeface="UDモトヤシーダ Bold"/>
                <a:ea typeface="UDモトヤシーダ Bold"/>
              </a:rPr>
              <a:t>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FEA002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9302006" cy="3883778"/>
          </a:xfrm>
          <a:custGeom>
            <a:avLst/>
            <a:gdLst/>
            <a:ahLst/>
            <a:cxnLst/>
            <a:rect l="l" t="t" r="r" b="b"/>
            <a:pathLst>
              <a:path w="9302006" h="3883778">
                <a:moveTo>
                  <a:pt x="0" y="0"/>
                </a:moveTo>
                <a:lnTo>
                  <a:pt x="9302006" y="0"/>
                </a:lnTo>
                <a:lnTo>
                  <a:pt x="9302006" y="3883778"/>
                </a:lnTo>
                <a:lnTo>
                  <a:pt x="0" y="3883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72" b="-548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441442"/>
            <a:ext cx="9302006" cy="3816858"/>
          </a:xfrm>
          <a:custGeom>
            <a:avLst/>
            <a:gdLst/>
            <a:ahLst/>
            <a:cxnLst/>
            <a:rect l="l" t="t" r="r" b="b"/>
            <a:pathLst>
              <a:path w="9302006" h="3816858">
                <a:moveTo>
                  <a:pt x="0" y="0"/>
                </a:moveTo>
                <a:lnTo>
                  <a:pt x="9302006" y="0"/>
                </a:lnTo>
                <a:lnTo>
                  <a:pt x="9302006" y="3816858"/>
                </a:lnTo>
                <a:lnTo>
                  <a:pt x="0" y="3816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16" b="-5305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77951" y="3686929"/>
            <a:ext cx="583024" cy="58302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A00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72280" y="1179805"/>
            <a:ext cx="583024" cy="5830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A00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2062128" y="5479519"/>
            <a:ext cx="1627767" cy="665905"/>
          </a:xfrm>
          <a:custGeom>
            <a:avLst/>
            <a:gdLst/>
            <a:ahLst/>
            <a:cxnLst/>
            <a:rect l="l" t="t" r="r" b="b"/>
            <a:pathLst>
              <a:path w="1627767" h="665905">
                <a:moveTo>
                  <a:pt x="1627767" y="0"/>
                </a:moveTo>
                <a:lnTo>
                  <a:pt x="0" y="0"/>
                </a:lnTo>
                <a:lnTo>
                  <a:pt x="0" y="665905"/>
                </a:lnTo>
                <a:lnTo>
                  <a:pt x="1627767" y="665905"/>
                </a:lnTo>
                <a:lnTo>
                  <a:pt x="16277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31103" y="6312530"/>
            <a:ext cx="1221199" cy="847634"/>
          </a:xfrm>
          <a:custGeom>
            <a:avLst/>
            <a:gdLst/>
            <a:ahLst/>
            <a:cxnLst/>
            <a:rect l="l" t="t" r="r" b="b"/>
            <a:pathLst>
              <a:path w="1221199" h="847634">
                <a:moveTo>
                  <a:pt x="0" y="0"/>
                </a:moveTo>
                <a:lnTo>
                  <a:pt x="1221199" y="0"/>
                </a:lnTo>
                <a:lnTo>
                  <a:pt x="1221199" y="847634"/>
                </a:lnTo>
                <a:lnTo>
                  <a:pt x="0" y="84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3689895" y="7067196"/>
            <a:ext cx="1257756" cy="866708"/>
          </a:xfrm>
          <a:custGeom>
            <a:avLst/>
            <a:gdLst/>
            <a:ahLst/>
            <a:cxnLst/>
            <a:rect l="l" t="t" r="r" b="b"/>
            <a:pathLst>
              <a:path w="1257756" h="866708">
                <a:moveTo>
                  <a:pt x="0" y="866709"/>
                </a:moveTo>
                <a:lnTo>
                  <a:pt x="1257756" y="866709"/>
                </a:lnTo>
                <a:lnTo>
                  <a:pt x="1257756" y="0"/>
                </a:lnTo>
                <a:lnTo>
                  <a:pt x="0" y="0"/>
                </a:lnTo>
                <a:lnTo>
                  <a:pt x="0" y="86670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4779942" y="6509205"/>
            <a:ext cx="1079141" cy="804451"/>
          </a:xfrm>
          <a:custGeom>
            <a:avLst/>
            <a:gdLst/>
            <a:ahLst/>
            <a:cxnLst/>
            <a:rect l="l" t="t" r="r" b="b"/>
            <a:pathLst>
              <a:path w="1079141" h="804451">
                <a:moveTo>
                  <a:pt x="0" y="804450"/>
                </a:moveTo>
                <a:lnTo>
                  <a:pt x="1079141" y="804450"/>
                </a:lnTo>
                <a:lnTo>
                  <a:pt x="1079141" y="0"/>
                </a:lnTo>
                <a:lnTo>
                  <a:pt x="0" y="0"/>
                </a:lnTo>
                <a:lnTo>
                  <a:pt x="0" y="80445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939373" y="6145424"/>
            <a:ext cx="5319927" cy="3112876"/>
          </a:xfrm>
          <a:custGeom>
            <a:avLst/>
            <a:gdLst/>
            <a:ahLst/>
            <a:cxnLst/>
            <a:rect l="l" t="t" r="r" b="b"/>
            <a:pathLst>
              <a:path w="5319927" h="3112876">
                <a:moveTo>
                  <a:pt x="0" y="0"/>
                </a:moveTo>
                <a:lnTo>
                  <a:pt x="5319927" y="0"/>
                </a:lnTo>
                <a:lnTo>
                  <a:pt x="5319927" y="3112876"/>
                </a:lnTo>
                <a:lnTo>
                  <a:pt x="0" y="3112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664818" y="972237"/>
            <a:ext cx="5594482" cy="4984698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000000"/>
                </a:solidFill>
                <a:latin typeface="UDモトヤシーダ Bold"/>
                <a:ea typeface="UDモトヤシーダ Bold"/>
              </a:rPr>
              <a:t>潜在意識(無意識)に任せる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7640" y="2558852"/>
            <a:ext cx="8752550" cy="213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200"/>
              </a:lnSpc>
            </a:pPr>
            <a:r>
              <a:rPr lang="en-US" sz="8000" spc="384">
                <a:solidFill>
                  <a:srgbClr val="FFFFFF"/>
                </a:solidFill>
                <a:ea typeface="UDモトヤシーダ Bold"/>
              </a:rPr>
              <a:t>口角を上げる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6064" y="7011512"/>
            <a:ext cx="8844126" cy="213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384">
                <a:solidFill>
                  <a:srgbClr val="FFFFFF"/>
                </a:solidFill>
                <a:ea typeface="UDモトヤシーダ Bold"/>
              </a:rPr>
              <a:t>ずっと話し続ける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49344" y="6457955"/>
            <a:ext cx="5009956" cy="24365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/>
          <a:p>
            <a:pPr>
              <a:lnSpc>
                <a:spcPts val="3808"/>
              </a:lnSpc>
            </a:pPr>
            <a:r>
              <a:rPr lang="en-US" sz="3200" spc="172" dirty="0" err="1">
                <a:solidFill>
                  <a:srgbClr val="000000"/>
                </a:solidFill>
                <a:ea typeface="UDモトヤ明朝 Bold"/>
              </a:rPr>
              <a:t>指導者のみなさんへ</a:t>
            </a:r>
            <a:r>
              <a:rPr lang="en-US" sz="3200" spc="172" dirty="0">
                <a:solidFill>
                  <a:srgbClr val="000000"/>
                </a:solidFill>
                <a:ea typeface="UDモトヤ明朝 Bold"/>
              </a:rPr>
              <a:t>：</a:t>
            </a:r>
          </a:p>
          <a:p>
            <a:pPr>
              <a:lnSpc>
                <a:spcPts val="3808"/>
              </a:lnSpc>
            </a:pPr>
            <a:r>
              <a:rPr lang="en-US" sz="3200" spc="172" dirty="0" err="1">
                <a:solidFill>
                  <a:srgbClr val="000000"/>
                </a:solidFill>
                <a:ea typeface="UDモトヤ明朝 Bold"/>
              </a:rPr>
              <a:t>こどもたちの</a:t>
            </a:r>
            <a:r>
              <a:rPr lang="en-US" sz="3200" u="sng" spc="172" dirty="0" err="1">
                <a:solidFill>
                  <a:srgbClr val="000000"/>
                </a:solidFill>
                <a:ea typeface="UDモトヤ明朝 Bold"/>
              </a:rPr>
              <a:t>口角が下がる</a:t>
            </a:r>
            <a:r>
              <a:rPr lang="en-US" sz="3200" spc="172" dirty="0" err="1">
                <a:solidFill>
                  <a:srgbClr val="000000"/>
                </a:solidFill>
                <a:ea typeface="UDモトヤ明朝 Bold"/>
              </a:rPr>
              <a:t>、</a:t>
            </a:r>
            <a:r>
              <a:rPr lang="en-US" sz="3200" u="sng" spc="172" dirty="0" err="1">
                <a:solidFill>
                  <a:srgbClr val="000000"/>
                </a:solidFill>
                <a:ea typeface="UDモトヤ明朝 Bold"/>
              </a:rPr>
              <a:t>おしゃべりが止む</a:t>
            </a:r>
            <a:r>
              <a:rPr lang="en-US" sz="3200" spc="172" dirty="0" err="1">
                <a:solidFill>
                  <a:srgbClr val="000000"/>
                </a:solidFill>
                <a:ea typeface="UDモトヤ明朝 Bold"/>
              </a:rPr>
              <a:t>のを発見したら気づくように</a:t>
            </a:r>
            <a:r>
              <a:rPr lang="en-US" sz="3200" u="sng" spc="172" dirty="0" err="1">
                <a:solidFill>
                  <a:srgbClr val="000000"/>
                </a:solidFill>
                <a:ea typeface="UDモトヤ明朝 Bold"/>
              </a:rPr>
              <a:t>すかさず声がけ</a:t>
            </a:r>
            <a:r>
              <a:rPr lang="en-US" sz="3200" spc="172" dirty="0" err="1">
                <a:solidFill>
                  <a:srgbClr val="000000"/>
                </a:solidFill>
                <a:ea typeface="UDモトヤ明朝 Bold"/>
              </a:rPr>
              <a:t>します</a:t>
            </a:r>
            <a:endParaRPr lang="en-US" sz="3200" spc="172" dirty="0" err="1">
              <a:solidFill>
                <a:srgbClr val="000000"/>
              </a:solidFill>
              <a:ea typeface="UDモトヤ明朝 Bold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ユーザー設定</PresentationFormat>
  <Paragraphs>0</Paragraphs>
  <Slides>23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4" baseType="lpstr"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20240331グラレコ道場ワークショップ</dc:title>
  <cp:revision>32</cp:revision>
  <dcterms:created xsi:type="dcterms:W3CDTF">2006-08-16T00:00:00Z</dcterms:created>
  <dcterms:modified xsi:type="dcterms:W3CDTF">2024-03-31T14:36:13Z</dcterms:modified>
  <dc:identifier>DAGBAv49fTQ</dc:identifier>
</cp:coreProperties>
</file>